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91" r:id="rId2"/>
    <p:sldId id="692" r:id="rId3"/>
    <p:sldId id="701" r:id="rId4"/>
    <p:sldId id="694" r:id="rId5"/>
    <p:sldId id="695" r:id="rId6"/>
    <p:sldId id="696" r:id="rId7"/>
    <p:sldId id="700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54" autoAdjust="0"/>
    <p:restoredTop sz="90865" autoAdjust="0"/>
  </p:normalViewPr>
  <p:slideViewPr>
    <p:cSldViewPr>
      <p:cViewPr varScale="1">
        <p:scale>
          <a:sx n="72" d="100"/>
          <a:sy n="72" d="100"/>
        </p:scale>
        <p:origin x="8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9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Winter 2019 CISC124</a:t>
            </a:r>
            <a:endParaRPr lang="en-US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062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E52BE72-525C-4D3B-961D-ACA132E481E1}" type="datetime1">
              <a:rPr lang="en-US" smtClean="0"/>
              <a:t>1/25/2019</a:t>
            </a:fld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s-ES"/>
              <a:t>F. de la Parra</a:t>
            </a:r>
            <a:endParaRPr lang="en-US" dirty="0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062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6BDF9DD-65E3-49A5-850C-0C3C28654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012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Winter 2019 CISC124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062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972C9A4-2D03-4EA2-BF10-844121C8876B}" type="datetime1">
              <a:rPr lang="en-US" smtClean="0"/>
              <a:t>1/25/2019</a:t>
            </a:fld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19138"/>
            <a:ext cx="4802187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924" y="4561576"/>
            <a:ext cx="5365352" cy="432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s-ES"/>
              <a:t>F. de la Parra</a:t>
            </a: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062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638C4EC-477B-4048-AD86-BFD3D7FD7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5809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1/25/2019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93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1/25/2019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56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1/25/2019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45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1/25/2019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6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1/25/2019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11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1/25/2019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25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>
                <a:latin typeface="Times New Roman" pitchFamily="18" charset="0"/>
              </a:rPr>
              <a:t>Winter 2019 CISC124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F08E-B1ED-431E-B23A-C881B47DED46}" type="datetime1">
              <a:rPr lang="en-US" sz="1200" smtClean="0">
                <a:latin typeface="Times New Roman" pitchFamily="18" charset="0"/>
              </a:rPr>
              <a:t>1/25/2019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sz="1200">
                <a:latin typeface="Times New Roman" pitchFamily="18" charset="0"/>
              </a:rPr>
              <a:t>F. de la Parra</a:t>
            </a:r>
            <a:endParaRPr lang="en-US" sz="1200">
              <a:latin typeface="Times New Roman" pitchFamily="18" charset="0"/>
            </a:endParaRP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E0396E-7F89-493C-9476-90D045EA532E}" type="slidenum">
              <a:rPr lang="en-US" sz="1200" smtClean="0">
                <a:latin typeface="Times New Roman" pitchFamily="18" charset="0"/>
              </a:rPr>
              <a:pPr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50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5A485-5C09-464A-93DC-805C3FB8E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82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28C7F-E05D-493F-9206-72CA15F3E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53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152400"/>
            <a:ext cx="211455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9125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B01A7-F1E7-4409-9518-850BF84D8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6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Winter 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CISC124 – Section 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94C30-08EA-495F-ADF7-DFC8C37F3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1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CCB94-65D5-4966-A983-2F152D7BF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02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529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41529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994B-ED3B-428C-BBD2-D39F8F71C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10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0F6A1-D606-4CB5-8FFA-BA64EE2F0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9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01AA6-51BD-4EA1-A3BA-FEC03C1B4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C8067-5E8C-4B88-BBD1-995BF8ADF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87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6C88D-E563-4C64-95EA-B76DDB367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38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Fall 2017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CISC124 - Prof. McLeod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44C2B-2119-4681-8FD2-D9D94073AB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9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458200" cy="762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458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800"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Winter 2018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800"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CISC124 – Section 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>
                <a:latin typeface="+mj-lt"/>
              </a:defRPr>
            </a:lvl1pPr>
          </a:lstStyle>
          <a:p>
            <a:pPr>
              <a:defRPr/>
            </a:pPr>
            <a:fld id="{924063F2-E1D6-4B95-AA25-4F1D7295687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6"/>
          </a:solidFill>
          <a:latin typeface="Cambria" panose="02040503050406030204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mbria" panose="02040503050406030204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Cambria" panose="02040503050406030204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mbria" panose="02040503050406030204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mbria" panose="02040503050406030204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1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3200" dirty="0">
                <a:latin typeface="Cambria" panose="02040503050406030204" pitchFamily="18" charset="0"/>
              </a:rPr>
              <a:t>CISC124 – </a:t>
            </a:r>
            <a:r>
              <a:rPr lang="en-CA" sz="3200" dirty="0"/>
              <a:t>Today’s Topics</a:t>
            </a:r>
            <a:endParaRPr lang="en-CA" sz="3200" dirty="0">
              <a:latin typeface="Cambria" panose="0204050305040603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835696" y="1916832"/>
            <a:ext cx="5832648" cy="3240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Arrays of objects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Encapsulation (data &amp; behaviour)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Designing methods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Functional decomposition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Recursion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CA" sz="2800" dirty="0">
              <a:latin typeface="Cambria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81A83D-3D75-4A90-B013-4A672F30B2AE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2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3200" dirty="0">
                <a:latin typeface="Cambria" panose="02040503050406030204" pitchFamily="18" charset="0"/>
              </a:rPr>
              <a:t>Arrays of </a:t>
            </a:r>
            <a:r>
              <a:rPr lang="en-CA" sz="3200" dirty="0"/>
              <a:t>o</a:t>
            </a:r>
            <a:r>
              <a:rPr lang="en-CA" sz="3200" dirty="0">
                <a:latin typeface="Cambria" panose="02040503050406030204" pitchFamily="18" charset="0"/>
              </a:rPr>
              <a:t>bjects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F96DDED-4E59-4D0A-B009-87E78C7DF245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1EE0BB-E31E-48B7-A308-F3C9139AFC1B}"/>
              </a:ext>
            </a:extLst>
          </p:cNvPr>
          <p:cNvSpPr txBox="1"/>
          <p:nvPr/>
        </p:nvSpPr>
        <p:spPr>
          <a:xfrm>
            <a:off x="107504" y="1124744"/>
            <a:ext cx="8352928" cy="20313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Arrays of </a:t>
            </a:r>
            <a:r>
              <a:rPr lang="en-CA" sz="1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primitive types </a:t>
            </a: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-&gt; int[], float[], char[], </a:t>
            </a:r>
            <a:r>
              <a:rPr lang="en-CA" sz="1800" dirty="0" err="1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boolean</a:t>
            </a: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[]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Array size is fixed and all stored values are of the same </a:t>
            </a:r>
            <a:r>
              <a:rPr lang="en-CA" sz="1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primitive data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Declare </a:t>
            </a: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 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int[] digits = new int[10];</a:t>
            </a:r>
            <a:r>
              <a:rPr lang="en-CA" sz="1800" dirty="0"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   </a:t>
            </a: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Initialize </a:t>
            </a:r>
            <a:r>
              <a:rPr lang="en-CA" sz="1800" dirty="0"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 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for (int </a:t>
            </a:r>
            <a:r>
              <a:rPr lang="en-CA" sz="1800" dirty="0" err="1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i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=0; </a:t>
            </a:r>
            <a:r>
              <a:rPr lang="en-CA" sz="1800" dirty="0" err="1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i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 &lt; 10; </a:t>
            </a:r>
            <a:r>
              <a:rPr lang="en-CA" sz="1800" dirty="0" err="1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i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++)  {digits[</a:t>
            </a:r>
            <a:r>
              <a:rPr lang="en-CA" sz="1800" dirty="0" err="1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i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] = </a:t>
            </a:r>
            <a:r>
              <a:rPr lang="en-CA" sz="1800" dirty="0" err="1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i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;}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Or declare-initialize   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int[] digits = {0,1,2,3,4,5,6,7,8,9};</a:t>
            </a:r>
            <a:endParaRPr lang="en-CA" sz="1800" dirty="0">
              <a:solidFill>
                <a:srgbClr val="FFFF00"/>
              </a:solidFill>
              <a:latin typeface="Courier New" panose="02070309020205020404" pitchFamily="49" charset="0"/>
              <a:ea typeface="Cambria" panose="02040503050406030204" pitchFamily="18" charset="0"/>
              <a:cs typeface="Courier New" panose="02070309020205020404" pitchFamily="49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04BE46-9A71-4B72-AEF3-1F80D0784035}"/>
              </a:ext>
            </a:extLst>
          </p:cNvPr>
          <p:cNvSpPr txBox="1"/>
          <p:nvPr/>
        </p:nvSpPr>
        <p:spPr>
          <a:xfrm>
            <a:off x="107504" y="3429000"/>
            <a:ext cx="8352928" cy="286232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Arrays of </a:t>
            </a:r>
            <a:r>
              <a:rPr lang="en-CA" sz="1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class types</a:t>
            </a: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 -&gt; any user-defined class or Java API.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Array size is fixed and all stored values are of the same </a:t>
            </a:r>
            <a:r>
              <a:rPr lang="en-CA" sz="18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class type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Declare -&gt; 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Student[] </a:t>
            </a:r>
            <a:r>
              <a:rPr lang="en-CA" sz="1800" dirty="0" err="1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cList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 = new Student[200];</a:t>
            </a: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      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Initialize  </a:t>
            </a:r>
            <a:r>
              <a:rPr lang="en-CA" sz="1800" dirty="0" err="1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cList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[0] = new Student(“John”, “Smith”, 1);</a:t>
            </a:r>
          </a:p>
          <a:p>
            <a:pPr lvl="4">
              <a:buNone/>
            </a:pP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r>
              <a:rPr lang="en-CA" sz="1800" dirty="0" err="1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cList</a:t>
            </a: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[1] = new Student(“David”, “Jones”, 2);</a:t>
            </a:r>
          </a:p>
          <a:p>
            <a:pPr lvl="4"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  etc.</a:t>
            </a:r>
          </a:p>
          <a:p>
            <a:pPr lvl="4">
              <a:buNone/>
            </a:pPr>
            <a:r>
              <a:rPr lang="en-CA" sz="1800" dirty="0">
                <a:solidFill>
                  <a:srgbClr val="FFFF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sym typeface="Wingdings" panose="05000000000000000000" pitchFamily="2" charset="2"/>
              </a:rPr>
              <a:t> </a:t>
            </a:r>
            <a:endParaRPr lang="en-CA" sz="1800" dirty="0">
              <a:latin typeface="Cambria" panose="02040503050406030204" pitchFamily="18" charset="0"/>
              <a:ea typeface="Cambria" panose="02040503050406030204" pitchFamily="18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862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3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3200" dirty="0"/>
              <a:t> Encapsulation</a:t>
            </a:r>
            <a:endParaRPr lang="en-CA" sz="3200" dirty="0">
              <a:latin typeface="Cambria" panose="0204050305040603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F96DDED-4E59-4D0A-B009-87E78C7DF245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193AC9-7E83-4706-88F5-F8B4653F293C}"/>
              </a:ext>
            </a:extLst>
          </p:cNvPr>
          <p:cNvSpPr/>
          <p:nvPr/>
        </p:nvSpPr>
        <p:spPr>
          <a:xfrm>
            <a:off x="483704" y="1090643"/>
            <a:ext cx="8100392" cy="5262979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Code in a class encapsulates</a:t>
            </a:r>
          </a:p>
          <a:p>
            <a:pPr marL="914400" lvl="1" indent="-4572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Data</a:t>
            </a:r>
          </a:p>
          <a:p>
            <a:pPr marL="1371600" lvl="2" indent="-4572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Attributes are private and keep track of an object’s state</a:t>
            </a:r>
          </a:p>
          <a:p>
            <a:pPr marL="1371600" lvl="2" indent="-4572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Their values get accessed or changed by using methods (accessor and mutator methods)</a:t>
            </a:r>
          </a:p>
          <a:p>
            <a:pPr marL="914400" lvl="1" indent="-4572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Behaviour</a:t>
            </a:r>
          </a:p>
          <a:p>
            <a:pPr marL="1371600" lvl="2" indent="-4572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Implemented in methods other than accessors and mutators</a:t>
            </a:r>
          </a:p>
          <a:p>
            <a:pPr marL="1371600" lvl="2" indent="-4572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  <a:cs typeface="Courier New" panose="02070309020205020404" pitchFamily="49" charset="0"/>
              </a:rPr>
              <a:t>Methods use the state values stores in attributes and return values to method invocations</a:t>
            </a:r>
          </a:p>
        </p:txBody>
      </p:sp>
    </p:spTree>
    <p:extLst>
      <p:ext uri="{BB962C8B-B14F-4D97-AF65-F5344CB8AC3E}">
        <p14:creationId xmlns:p14="http://schemas.microsoft.com/office/powerpoint/2010/main" val="3455126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4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3200" dirty="0"/>
              <a:t> Encapsulation</a:t>
            </a:r>
            <a:endParaRPr lang="en-CA" sz="3200" dirty="0">
              <a:latin typeface="Cambria" panose="0204050305040603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F96DDED-4E59-4D0A-B009-87E78C7DF245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193AC9-7E83-4706-88F5-F8B4653F293C}"/>
              </a:ext>
            </a:extLst>
          </p:cNvPr>
          <p:cNvSpPr/>
          <p:nvPr/>
        </p:nvSpPr>
        <p:spPr>
          <a:xfrm>
            <a:off x="1043608" y="1665041"/>
            <a:ext cx="7128792" cy="3170099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</a:t>
            </a:r>
            <a:r>
              <a:rPr lang="en-C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myClass</a:t>
            </a: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// 1) Class variable declaration area</a:t>
            </a:r>
          </a:p>
          <a:p>
            <a:pPr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// 2) Constructor methods area</a:t>
            </a:r>
          </a:p>
          <a:p>
            <a:pPr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// 3) Mutator methods area</a:t>
            </a:r>
          </a:p>
          <a:p>
            <a:pPr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// 4) Accessor methods area</a:t>
            </a:r>
          </a:p>
          <a:p>
            <a:pPr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// 5) Object-behaviour methods area </a:t>
            </a:r>
          </a:p>
          <a:p>
            <a:pPr>
              <a:buNone/>
            </a:pPr>
            <a:r>
              <a:rPr lang="en-C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97616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5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3200" dirty="0"/>
              <a:t> Designing methods</a:t>
            </a:r>
            <a:endParaRPr lang="en-CA" sz="3200" dirty="0">
              <a:latin typeface="Cambria" panose="0204050305040603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F96DDED-4E59-4D0A-B009-87E78C7DF245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28DCFE-1657-42BF-9F11-2F83ECB9FE87}"/>
              </a:ext>
            </a:extLst>
          </p:cNvPr>
          <p:cNvSpPr txBox="1"/>
          <p:nvPr/>
        </p:nvSpPr>
        <p:spPr>
          <a:xfrm>
            <a:off x="2411760" y="1052736"/>
            <a:ext cx="3778324" cy="2554545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en-CA" dirty="0"/>
          </a:p>
          <a:p>
            <a:pPr algn="ctr">
              <a:buNone/>
            </a:pPr>
            <a:r>
              <a:rPr lang="en-CA" sz="6000" dirty="0"/>
              <a:t>TASK</a:t>
            </a:r>
          </a:p>
          <a:p>
            <a:pPr algn="ctr">
              <a:buNone/>
            </a:pPr>
            <a:endParaRPr lang="en-CA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FDC0912-FB8B-41F2-ACD1-1033C6AD9A8C}"/>
              </a:ext>
            </a:extLst>
          </p:cNvPr>
          <p:cNvCxnSpPr>
            <a:stCxn id="6" idx="1"/>
          </p:cNvCxnSpPr>
          <p:nvPr/>
        </p:nvCxnSpPr>
        <p:spPr bwMode="auto">
          <a:xfrm flipV="1">
            <a:off x="2411760" y="1052736"/>
            <a:ext cx="1296144" cy="1277273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19DA8F1-8E62-45EA-8C2E-EF6E796D2CB5}"/>
              </a:ext>
            </a:extLst>
          </p:cNvPr>
          <p:cNvCxnSpPr>
            <a:cxnSpLocks/>
            <a:stCxn id="6" idx="1"/>
          </p:cNvCxnSpPr>
          <p:nvPr/>
        </p:nvCxnSpPr>
        <p:spPr bwMode="auto">
          <a:xfrm>
            <a:off x="2411760" y="2330009"/>
            <a:ext cx="1296144" cy="1277272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F648C80-E5FA-4A60-8B6E-BC01E34F1A4B}"/>
              </a:ext>
            </a:extLst>
          </p:cNvPr>
          <p:cNvCxnSpPr/>
          <p:nvPr/>
        </p:nvCxnSpPr>
        <p:spPr bwMode="auto">
          <a:xfrm flipV="1">
            <a:off x="3004778" y="1615172"/>
            <a:ext cx="1296144" cy="1277273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C13C696-8E6C-4A69-9EC8-70A103066CA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707904" y="1047057"/>
            <a:ext cx="593018" cy="568116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47C000-41E2-44F8-8283-E03E9A03950E}"/>
              </a:ext>
            </a:extLst>
          </p:cNvPr>
          <p:cNvCxnSpPr>
            <a:cxnSpLocks/>
          </p:cNvCxnSpPr>
          <p:nvPr/>
        </p:nvCxnSpPr>
        <p:spPr bwMode="auto">
          <a:xfrm flipV="1">
            <a:off x="4300922" y="1016458"/>
            <a:ext cx="1889162" cy="598714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6D08E19-CF05-4BFB-B0A0-1457D557EE4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300922" y="1615171"/>
            <a:ext cx="1889162" cy="199211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BFE58FE-0488-419B-A064-2FB83040F6C7}"/>
              </a:ext>
            </a:extLst>
          </p:cNvPr>
          <p:cNvCxnSpPr>
            <a:cxnSpLocks/>
          </p:cNvCxnSpPr>
          <p:nvPr/>
        </p:nvCxnSpPr>
        <p:spPr bwMode="auto">
          <a:xfrm flipV="1">
            <a:off x="3707904" y="2780928"/>
            <a:ext cx="1728194" cy="826354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49" name="Straight Arrow Connector 2048">
            <a:extLst>
              <a:ext uri="{FF2B5EF4-FFF2-40B4-BE49-F238E27FC236}">
                <a16:creationId xmlns:a16="http://schemas.microsoft.com/office/drawing/2014/main" id="{1F95C625-0F31-49B9-8FA7-0DEBB253F0C7}"/>
              </a:ext>
            </a:extLst>
          </p:cNvPr>
          <p:cNvCxnSpPr>
            <a:cxnSpLocks/>
          </p:cNvCxnSpPr>
          <p:nvPr/>
        </p:nvCxnSpPr>
        <p:spPr bwMode="auto">
          <a:xfrm flipH="1">
            <a:off x="1657775" y="3194105"/>
            <a:ext cx="1154002" cy="86409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2052" name="Oval 2051">
            <a:extLst>
              <a:ext uri="{FF2B5EF4-FFF2-40B4-BE49-F238E27FC236}">
                <a16:creationId xmlns:a16="http://schemas.microsoft.com/office/drawing/2014/main" id="{D4490327-EF3B-47B9-923F-2E5E102D8A21}"/>
              </a:ext>
            </a:extLst>
          </p:cNvPr>
          <p:cNvSpPr/>
          <p:nvPr/>
        </p:nvSpPr>
        <p:spPr bwMode="auto">
          <a:xfrm>
            <a:off x="761648" y="4058202"/>
            <a:ext cx="1584176" cy="54704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CA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6E4EED8-F4B4-4950-8314-BEB7A44DAB93}"/>
              </a:ext>
            </a:extLst>
          </p:cNvPr>
          <p:cNvSpPr/>
          <p:nvPr/>
        </p:nvSpPr>
        <p:spPr bwMode="auto">
          <a:xfrm>
            <a:off x="6064065" y="4160061"/>
            <a:ext cx="1584176" cy="54704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CA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800C1FE-AC33-4741-A015-B15A66406ED0}"/>
              </a:ext>
            </a:extLst>
          </p:cNvPr>
          <p:cNvCxnSpPr>
            <a:cxnSpLocks/>
            <a:endCxn id="38" idx="0"/>
          </p:cNvCxnSpPr>
          <p:nvPr/>
        </p:nvCxnSpPr>
        <p:spPr bwMode="auto">
          <a:xfrm>
            <a:off x="5788769" y="2492896"/>
            <a:ext cx="1067384" cy="166716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2055" name="TextBox 2054">
            <a:extLst>
              <a:ext uri="{FF2B5EF4-FFF2-40B4-BE49-F238E27FC236}">
                <a16:creationId xmlns:a16="http://schemas.microsoft.com/office/drawing/2014/main" id="{ECA279E1-7103-44F1-9E66-985B68396FC9}"/>
              </a:ext>
            </a:extLst>
          </p:cNvPr>
          <p:cNvSpPr txBox="1"/>
          <p:nvPr/>
        </p:nvSpPr>
        <p:spPr>
          <a:xfrm>
            <a:off x="1117470" y="4125156"/>
            <a:ext cx="953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2000" dirty="0"/>
              <a:t>Role 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0A6F9E1-9942-4549-ABD2-0DA34580BCD0}"/>
              </a:ext>
            </a:extLst>
          </p:cNvPr>
          <p:cNvSpPr txBox="1"/>
          <p:nvPr/>
        </p:nvSpPr>
        <p:spPr>
          <a:xfrm>
            <a:off x="6481006" y="4222937"/>
            <a:ext cx="953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2000" dirty="0"/>
              <a:t>Role n</a:t>
            </a:r>
          </a:p>
        </p:txBody>
      </p:sp>
      <p:cxnSp>
        <p:nvCxnSpPr>
          <p:cNvPr id="2057" name="Straight Connector 2056">
            <a:extLst>
              <a:ext uri="{FF2B5EF4-FFF2-40B4-BE49-F238E27FC236}">
                <a16:creationId xmlns:a16="http://schemas.microsoft.com/office/drawing/2014/main" id="{AFBE6D8A-D3D2-4AC4-9AA6-277463A353A3}"/>
              </a:ext>
            </a:extLst>
          </p:cNvPr>
          <p:cNvCxnSpPr/>
          <p:nvPr/>
        </p:nvCxnSpPr>
        <p:spPr bwMode="auto">
          <a:xfrm>
            <a:off x="3248329" y="4422992"/>
            <a:ext cx="1512168" cy="0"/>
          </a:xfrm>
          <a:prstGeom prst="line">
            <a:avLst/>
          </a:prstGeom>
          <a:noFill/>
          <a:ln w="762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3247783-DD20-469F-9A17-334CDBDF9179}"/>
              </a:ext>
            </a:extLst>
          </p:cNvPr>
          <p:cNvSpPr txBox="1"/>
          <p:nvPr/>
        </p:nvSpPr>
        <p:spPr>
          <a:xfrm>
            <a:off x="2964666" y="3924917"/>
            <a:ext cx="2523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600" dirty="0"/>
              <a:t>Collection of Objects</a:t>
            </a:r>
          </a:p>
        </p:txBody>
      </p:sp>
      <p:sp>
        <p:nvSpPr>
          <p:cNvPr id="2058" name="Rectangle: Rounded Corners 2057">
            <a:extLst>
              <a:ext uri="{FF2B5EF4-FFF2-40B4-BE49-F238E27FC236}">
                <a16:creationId xmlns:a16="http://schemas.microsoft.com/office/drawing/2014/main" id="{5AC3EA6E-691F-42EF-93F2-E6D4BB3DC0FA}"/>
              </a:ext>
            </a:extLst>
          </p:cNvPr>
          <p:cNvSpPr/>
          <p:nvPr/>
        </p:nvSpPr>
        <p:spPr bwMode="auto">
          <a:xfrm>
            <a:off x="856194" y="4929457"/>
            <a:ext cx="1061069" cy="457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CA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4B78F0-A3C7-4C76-BAB4-B748B6DD6D88}"/>
              </a:ext>
            </a:extLst>
          </p:cNvPr>
          <p:cNvSpPr txBox="1"/>
          <p:nvPr/>
        </p:nvSpPr>
        <p:spPr>
          <a:xfrm>
            <a:off x="860521" y="4988780"/>
            <a:ext cx="1061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600" dirty="0"/>
              <a:t>Function </a:t>
            </a:r>
          </a:p>
        </p:txBody>
      </p:sp>
      <p:grpSp>
        <p:nvGrpSpPr>
          <p:cNvPr id="2060" name="Group 2059">
            <a:extLst>
              <a:ext uri="{FF2B5EF4-FFF2-40B4-BE49-F238E27FC236}">
                <a16:creationId xmlns:a16="http://schemas.microsoft.com/office/drawing/2014/main" id="{66BF15B2-0522-4E6C-B008-F66FECF2AF31}"/>
              </a:ext>
            </a:extLst>
          </p:cNvPr>
          <p:cNvGrpSpPr/>
          <p:nvPr/>
        </p:nvGrpSpPr>
        <p:grpSpPr>
          <a:xfrm>
            <a:off x="323529" y="5708104"/>
            <a:ext cx="438120" cy="457200"/>
            <a:chOff x="323529" y="5708104"/>
            <a:chExt cx="438120" cy="457200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82873219-3B16-4CD8-975A-44DEF17F572D}"/>
                </a:ext>
              </a:extLst>
            </p:cNvPr>
            <p:cNvSpPr/>
            <p:nvPr/>
          </p:nvSpPr>
          <p:spPr bwMode="auto">
            <a:xfrm>
              <a:off x="323529" y="5708104"/>
              <a:ext cx="438120" cy="457200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CA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9632A10-CED9-49E7-B290-792B44D0A63B}"/>
                </a:ext>
              </a:extLst>
            </p:cNvPr>
            <p:cNvSpPr txBox="1"/>
            <p:nvPr/>
          </p:nvSpPr>
          <p:spPr>
            <a:xfrm>
              <a:off x="327855" y="5767427"/>
              <a:ext cx="4337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CA" sz="1600" dirty="0"/>
                <a:t>F1 </a:t>
              </a:r>
            </a:p>
          </p:txBody>
        </p:sp>
      </p:grp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5B3AD50-3CED-4FEC-9B5C-03301484CAF2}"/>
              </a:ext>
            </a:extLst>
          </p:cNvPr>
          <p:cNvCxnSpPr>
            <a:cxnSpLocks/>
          </p:cNvCxnSpPr>
          <p:nvPr/>
        </p:nvCxnSpPr>
        <p:spPr bwMode="auto">
          <a:xfrm>
            <a:off x="901691" y="5979176"/>
            <a:ext cx="861997" cy="0"/>
          </a:xfrm>
          <a:prstGeom prst="line">
            <a:avLst/>
          </a:prstGeom>
          <a:noFill/>
          <a:ln w="762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23B97FB-0F91-430C-96E2-03144B6E11DF}"/>
              </a:ext>
            </a:extLst>
          </p:cNvPr>
          <p:cNvGrpSpPr/>
          <p:nvPr/>
        </p:nvGrpSpPr>
        <p:grpSpPr>
          <a:xfrm>
            <a:off x="1907704" y="5733256"/>
            <a:ext cx="576064" cy="644098"/>
            <a:chOff x="323529" y="5708104"/>
            <a:chExt cx="438120" cy="644098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4832AC23-EF16-48A7-9A2F-1492B564CA02}"/>
                </a:ext>
              </a:extLst>
            </p:cNvPr>
            <p:cNvSpPr/>
            <p:nvPr/>
          </p:nvSpPr>
          <p:spPr bwMode="auto">
            <a:xfrm>
              <a:off x="323529" y="5708104"/>
              <a:ext cx="438120" cy="457200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CA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81B7FE0-057F-41FE-B923-8EF4C093903E}"/>
                </a:ext>
              </a:extLst>
            </p:cNvPr>
            <p:cNvSpPr txBox="1"/>
            <p:nvPr/>
          </p:nvSpPr>
          <p:spPr>
            <a:xfrm>
              <a:off x="327855" y="5767427"/>
              <a:ext cx="4337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CA" sz="1600" dirty="0" err="1"/>
                <a:t>Fm</a:t>
              </a:r>
              <a:r>
                <a:rPr lang="en-CA" sz="1600" dirty="0"/>
                <a:t> </a:t>
              </a:r>
            </a:p>
          </p:txBody>
        </p:sp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882A15F-6A90-43C6-B174-65B837F10272}"/>
              </a:ext>
            </a:extLst>
          </p:cNvPr>
          <p:cNvCxnSpPr>
            <a:cxnSpLocks/>
            <a:stCxn id="47" idx="1"/>
            <a:endCxn id="48" idx="0"/>
          </p:cNvCxnSpPr>
          <p:nvPr/>
        </p:nvCxnSpPr>
        <p:spPr bwMode="auto">
          <a:xfrm flipH="1">
            <a:off x="542589" y="5158057"/>
            <a:ext cx="317932" cy="55004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CFA07B7-D93D-41A9-8991-EF6348023571}"/>
              </a:ext>
            </a:extLst>
          </p:cNvPr>
          <p:cNvCxnSpPr>
            <a:cxnSpLocks/>
            <a:endCxn id="54" idx="0"/>
          </p:cNvCxnSpPr>
          <p:nvPr/>
        </p:nvCxnSpPr>
        <p:spPr bwMode="auto">
          <a:xfrm>
            <a:off x="1979637" y="5169577"/>
            <a:ext cx="216099" cy="56367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EE7CBE2-F3B9-4D7A-B60D-73F01EE33C3C}"/>
              </a:ext>
            </a:extLst>
          </p:cNvPr>
          <p:cNvCxnSpPr>
            <a:cxnSpLocks/>
            <a:endCxn id="2058" idx="0"/>
          </p:cNvCxnSpPr>
          <p:nvPr/>
        </p:nvCxnSpPr>
        <p:spPr bwMode="auto">
          <a:xfrm flipH="1">
            <a:off x="1386729" y="4623047"/>
            <a:ext cx="167008" cy="30641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FADE7230-AFAA-4795-9FBC-D7CA6A74318A}"/>
              </a:ext>
            </a:extLst>
          </p:cNvPr>
          <p:cNvSpPr/>
          <p:nvPr/>
        </p:nvSpPr>
        <p:spPr bwMode="auto">
          <a:xfrm>
            <a:off x="6400810" y="5081857"/>
            <a:ext cx="1061069" cy="457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CA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CB38B9D-BB86-4D2F-920A-C3A118C7D8F1}"/>
              </a:ext>
            </a:extLst>
          </p:cNvPr>
          <p:cNvSpPr txBox="1"/>
          <p:nvPr/>
        </p:nvSpPr>
        <p:spPr>
          <a:xfrm>
            <a:off x="6405137" y="5141180"/>
            <a:ext cx="1061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600" dirty="0"/>
              <a:t>Function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F0C90B9-5D21-46E6-9EC8-DF5BD7D7A005}"/>
              </a:ext>
            </a:extLst>
          </p:cNvPr>
          <p:cNvGrpSpPr/>
          <p:nvPr/>
        </p:nvGrpSpPr>
        <p:grpSpPr>
          <a:xfrm>
            <a:off x="5868145" y="5860504"/>
            <a:ext cx="438120" cy="457200"/>
            <a:chOff x="323529" y="5708104"/>
            <a:chExt cx="438120" cy="457200"/>
          </a:xfrm>
        </p:grpSpPr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25170D79-178C-4ECC-82BC-E63A21C68EAA}"/>
                </a:ext>
              </a:extLst>
            </p:cNvPr>
            <p:cNvSpPr/>
            <p:nvPr/>
          </p:nvSpPr>
          <p:spPr bwMode="auto">
            <a:xfrm>
              <a:off x="323529" y="5708104"/>
              <a:ext cx="438120" cy="457200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CA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E298B60-17C1-41BD-BEE0-9FA3606CCE3B}"/>
                </a:ext>
              </a:extLst>
            </p:cNvPr>
            <p:cNvSpPr txBox="1"/>
            <p:nvPr/>
          </p:nvSpPr>
          <p:spPr>
            <a:xfrm>
              <a:off x="327855" y="5767427"/>
              <a:ext cx="4337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CA" sz="1600" dirty="0"/>
                <a:t>F1 </a:t>
              </a:r>
            </a:p>
          </p:txBody>
        </p:sp>
      </p:grp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DBC6A85-8044-4D39-9037-9F627DD5635D}"/>
              </a:ext>
            </a:extLst>
          </p:cNvPr>
          <p:cNvCxnSpPr>
            <a:cxnSpLocks/>
          </p:cNvCxnSpPr>
          <p:nvPr/>
        </p:nvCxnSpPr>
        <p:spPr bwMode="auto">
          <a:xfrm>
            <a:off x="6446307" y="6131576"/>
            <a:ext cx="861997" cy="0"/>
          </a:xfrm>
          <a:prstGeom prst="line">
            <a:avLst/>
          </a:prstGeom>
          <a:noFill/>
          <a:ln w="762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E26F679-23B7-423B-81F5-5D55CBC01F52}"/>
              </a:ext>
            </a:extLst>
          </p:cNvPr>
          <p:cNvCxnSpPr>
            <a:cxnSpLocks/>
            <a:stCxn id="69" idx="1"/>
            <a:endCxn id="71" idx="0"/>
          </p:cNvCxnSpPr>
          <p:nvPr/>
        </p:nvCxnSpPr>
        <p:spPr bwMode="auto">
          <a:xfrm flipH="1">
            <a:off x="6087205" y="5310457"/>
            <a:ext cx="317932" cy="55004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F8C4305-AA1C-40D3-A483-EBADDA34132B}"/>
              </a:ext>
            </a:extLst>
          </p:cNvPr>
          <p:cNvCxnSpPr>
            <a:cxnSpLocks/>
          </p:cNvCxnSpPr>
          <p:nvPr/>
        </p:nvCxnSpPr>
        <p:spPr bwMode="auto">
          <a:xfrm>
            <a:off x="7452245" y="5321977"/>
            <a:ext cx="216099" cy="56367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DF09B7A-308A-449C-B090-6B7372A651C9}"/>
              </a:ext>
            </a:extLst>
          </p:cNvPr>
          <p:cNvCxnSpPr>
            <a:cxnSpLocks/>
            <a:stCxn id="38" idx="4"/>
            <a:endCxn id="68" idx="0"/>
          </p:cNvCxnSpPr>
          <p:nvPr/>
        </p:nvCxnSpPr>
        <p:spPr bwMode="auto">
          <a:xfrm>
            <a:off x="6856153" y="4707104"/>
            <a:ext cx="75192" cy="374753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A8D7C34-FD0A-45A2-AC59-12C0E93F8134}"/>
              </a:ext>
            </a:extLst>
          </p:cNvPr>
          <p:cNvGrpSpPr/>
          <p:nvPr/>
        </p:nvGrpSpPr>
        <p:grpSpPr>
          <a:xfrm>
            <a:off x="7380312" y="5885656"/>
            <a:ext cx="576064" cy="644098"/>
            <a:chOff x="323529" y="5708104"/>
            <a:chExt cx="438120" cy="644098"/>
          </a:xfrm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31929628-682E-4009-A385-A29EA8220CE4}"/>
                </a:ext>
              </a:extLst>
            </p:cNvPr>
            <p:cNvSpPr/>
            <p:nvPr/>
          </p:nvSpPr>
          <p:spPr bwMode="auto">
            <a:xfrm>
              <a:off x="323529" y="5708104"/>
              <a:ext cx="438120" cy="457200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CA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8AF46BA-E76E-46C6-808A-65412D50271A}"/>
                </a:ext>
              </a:extLst>
            </p:cNvPr>
            <p:cNvSpPr txBox="1"/>
            <p:nvPr/>
          </p:nvSpPr>
          <p:spPr>
            <a:xfrm>
              <a:off x="327855" y="5767427"/>
              <a:ext cx="4337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CA" sz="1600" dirty="0" err="1"/>
                <a:t>Fm</a:t>
              </a:r>
              <a:r>
                <a:rPr lang="en-CA" sz="1600" dirty="0"/>
                <a:t> </a:t>
              </a:r>
            </a:p>
          </p:txBody>
        </p:sp>
      </p:grp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3B617AC-C8C9-4B27-9D34-CEFD3B560F03}"/>
              </a:ext>
            </a:extLst>
          </p:cNvPr>
          <p:cNvCxnSpPr>
            <a:cxnSpLocks/>
          </p:cNvCxnSpPr>
          <p:nvPr/>
        </p:nvCxnSpPr>
        <p:spPr bwMode="auto">
          <a:xfrm flipH="1">
            <a:off x="1386728" y="5360667"/>
            <a:ext cx="40994" cy="42248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BEA2B7C-B861-4E3D-8154-B60605F85D0F}"/>
              </a:ext>
            </a:extLst>
          </p:cNvPr>
          <p:cNvCxnSpPr>
            <a:cxnSpLocks/>
            <a:stCxn id="68" idx="2"/>
          </p:cNvCxnSpPr>
          <p:nvPr/>
        </p:nvCxnSpPr>
        <p:spPr bwMode="auto">
          <a:xfrm>
            <a:off x="6931345" y="5539057"/>
            <a:ext cx="25269" cy="44964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95454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6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3200" dirty="0"/>
              <a:t> Functional decomposition</a:t>
            </a:r>
            <a:endParaRPr lang="en-CA" sz="3200" dirty="0">
              <a:latin typeface="Cambria" panose="0204050305040603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F96DDED-4E59-4D0A-B009-87E78C7DF245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AF4EB4-56E4-45EE-B5C0-09E0D3FD13D5}"/>
              </a:ext>
            </a:extLst>
          </p:cNvPr>
          <p:cNvSpPr txBox="1"/>
          <p:nvPr/>
        </p:nvSpPr>
        <p:spPr>
          <a:xfrm>
            <a:off x="539552" y="1340768"/>
            <a:ext cx="76425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</a:rPr>
              <a:t>Task is solved by one (or more) collection of objects having a specified role in its completion</a:t>
            </a:r>
          </a:p>
          <a:p>
            <a:pPr marL="342900" indent="-3429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</a:rPr>
              <a:t>Roles 1, … n in the collection of objects should be similar</a:t>
            </a:r>
          </a:p>
          <a:p>
            <a:pPr marL="342900" indent="-3429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</a:rPr>
              <a:t>Although their states could be different, the functions they need to perform to fulfill their roles are identical.</a:t>
            </a:r>
          </a:p>
          <a:p>
            <a:pPr marL="342900" indent="-3429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</a:rPr>
              <a:t>A function performed by an object can be split up into multiple functions</a:t>
            </a:r>
          </a:p>
          <a:p>
            <a:pPr marL="342900" indent="-3429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</a:rPr>
              <a:t>This functional decomposition can continue to many levels down a hierarchical tree </a:t>
            </a:r>
          </a:p>
        </p:txBody>
      </p:sp>
    </p:spTree>
    <p:extLst>
      <p:ext uri="{BB962C8B-B14F-4D97-AF65-F5344CB8AC3E}">
        <p14:creationId xmlns:p14="http://schemas.microsoft.com/office/powerpoint/2010/main" val="9687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>
                <a:latin typeface="Cambria" panose="02040503050406030204" pitchFamily="18" charset="0"/>
              </a:rPr>
              <a:t>Winter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589870-C938-47F6-A889-C03BEC012887}" type="slidenum">
              <a:rPr lang="en-US" sz="1800"/>
              <a:pPr>
                <a:defRPr/>
              </a:pPr>
              <a:t>7</a:t>
            </a:fld>
            <a:endParaRPr lang="en-US" sz="1800" dirty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762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CA" sz="3200" dirty="0"/>
              <a:t> Recursion</a:t>
            </a:r>
            <a:endParaRPr lang="en-CA" sz="3200" dirty="0">
              <a:latin typeface="Cambria" panose="0204050305040603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0" y="908720"/>
            <a:ext cx="9144000" cy="0"/>
          </a:xfrm>
          <a:prstGeom prst="line">
            <a:avLst/>
          </a:prstGeom>
          <a:noFill/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F96DDED-4E59-4D0A-B009-87E78C7DF245}"/>
              </a:ext>
            </a:extLst>
          </p:cNvPr>
          <p:cNvSpPr txBox="1"/>
          <p:nvPr/>
        </p:nvSpPr>
        <p:spPr>
          <a:xfrm>
            <a:off x="3815916" y="63362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A" sz="1800" dirty="0">
                <a:latin typeface="Cambria" panose="02040503050406030204" pitchFamily="18" charset="0"/>
                <a:ea typeface="Cambria" panose="02040503050406030204" pitchFamily="18" charset="0"/>
              </a:rPr>
              <a:t>F. de la Parra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AF4EB4-56E4-45EE-B5C0-09E0D3FD13D5}"/>
              </a:ext>
            </a:extLst>
          </p:cNvPr>
          <p:cNvSpPr txBox="1"/>
          <p:nvPr/>
        </p:nvSpPr>
        <p:spPr>
          <a:xfrm>
            <a:off x="539552" y="1124744"/>
            <a:ext cx="80026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</a:rPr>
              <a:t>Function performs an initial task</a:t>
            </a:r>
          </a:p>
          <a:p>
            <a:pPr marL="342900" indent="-3429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</a:rPr>
              <a:t>Task can be decomposed into smaller subtasks of the same nature as the initial task</a:t>
            </a:r>
          </a:p>
          <a:p>
            <a:pPr marL="342900" indent="-3429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</a:rPr>
              <a:t>Smaller subtasks can be decomposed into even smaller subtasks of the same nature as the previous subtasks</a:t>
            </a:r>
          </a:p>
          <a:p>
            <a:pPr marL="342900" indent="-3429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</a:rPr>
              <a:t>This recursive subtask splitting continues until subtask decomposition is not possible any more</a:t>
            </a:r>
          </a:p>
          <a:p>
            <a:pPr marL="342900" indent="-342900"/>
            <a:r>
              <a:rPr lang="en-CA" sz="2400" dirty="0">
                <a:latin typeface="Cambria" panose="02040503050406030204" pitchFamily="18" charset="0"/>
                <a:ea typeface="Cambria" panose="02040503050406030204" pitchFamily="18" charset="0"/>
              </a:rPr>
              <a:t>In terms of a java code, this translates to a method being able to call itself until a point where no more invocations of itself are possible</a:t>
            </a:r>
          </a:p>
        </p:txBody>
      </p:sp>
    </p:spTree>
    <p:extLst>
      <p:ext uri="{BB962C8B-B14F-4D97-AF65-F5344CB8AC3E}">
        <p14:creationId xmlns:p14="http://schemas.microsoft.com/office/powerpoint/2010/main" val="63858781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12976</TotalTime>
  <Words>570</Words>
  <Application>Microsoft Office PowerPoint</Application>
  <PresentationFormat>On-screen Show (4:3)</PresentationFormat>
  <Paragraphs>108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Cambria</vt:lpstr>
      <vt:lpstr>Courier New</vt:lpstr>
      <vt:lpstr>Times New Roman</vt:lpstr>
      <vt:lpstr>Wingdings</vt:lpstr>
      <vt:lpstr>Default Design</vt:lpstr>
      <vt:lpstr>CISC124 – Today’s Topics</vt:lpstr>
      <vt:lpstr>Arrays of objects</vt:lpstr>
      <vt:lpstr> Encapsulation</vt:lpstr>
      <vt:lpstr> Encapsulation</vt:lpstr>
      <vt:lpstr> Designing methods</vt:lpstr>
      <vt:lpstr> Functional decomposition</vt:lpstr>
      <vt:lpstr> Recursion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Francisco de la Parra</dc:creator>
  <cp:lastModifiedBy>Francisco de la Parra</cp:lastModifiedBy>
  <cp:revision>778</cp:revision>
  <cp:lastPrinted>2019-01-09T15:04:00Z</cp:lastPrinted>
  <dcterms:created xsi:type="dcterms:W3CDTF">1601-01-01T00:00:00Z</dcterms:created>
  <dcterms:modified xsi:type="dcterms:W3CDTF">2019-01-25T16:16:18Z</dcterms:modified>
</cp:coreProperties>
</file>